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5" r:id="rId5"/>
    <p:sldId id="263" r:id="rId6"/>
    <p:sldId id="266"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C97643C-A955-4FA5-8054-74AEEC8096DA}"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68557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C97643C-A955-4FA5-8054-74AEEC8096DA}"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273789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C97643C-A955-4FA5-8054-74AEEC8096DA}"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42320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C97643C-A955-4FA5-8054-74AEEC8096DA}"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194576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C97643C-A955-4FA5-8054-74AEEC8096DA}" type="datetimeFigureOut">
              <a:rPr lang="en-US" smtClean="0"/>
              <a:t>6/12/2021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193785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C97643C-A955-4FA5-8054-74AEEC8096DA}" type="datetimeFigureOut">
              <a:rPr lang="en-US" smtClean="0"/>
              <a:t>6/12/2021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304664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C97643C-A955-4FA5-8054-74AEEC8096DA}" type="datetimeFigureOut">
              <a:rPr lang="en-US" smtClean="0"/>
              <a:t>6/12/2021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389910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C97643C-A955-4FA5-8054-74AEEC8096DA}" type="datetimeFigureOut">
              <a:rPr lang="en-US" smtClean="0"/>
              <a:t>6/12/2021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201000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C97643C-A955-4FA5-8054-74AEEC8096DA}" type="datetimeFigureOut">
              <a:rPr lang="en-US" smtClean="0"/>
              <a:t>6/12/2021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87564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97643C-A955-4FA5-8054-74AEEC8096DA}" type="datetimeFigureOut">
              <a:rPr lang="en-US" smtClean="0"/>
              <a:t>6/12/2021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363325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97643C-A955-4FA5-8054-74AEEC8096DA}" type="datetimeFigureOut">
              <a:rPr lang="en-US" smtClean="0"/>
              <a:t>6/12/2021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E574C9-392C-41E8-A8FF-5C30E3F18149}" type="slidenum">
              <a:rPr lang="en-US" smtClean="0"/>
              <a:t>‹#›</a:t>
            </a:fld>
            <a:endParaRPr lang="en-US"/>
          </a:p>
        </p:txBody>
      </p:sp>
    </p:spTree>
    <p:extLst>
      <p:ext uri="{BB962C8B-B14F-4D97-AF65-F5344CB8AC3E}">
        <p14:creationId xmlns:p14="http://schemas.microsoft.com/office/powerpoint/2010/main" val="366414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7643C-A955-4FA5-8054-74AEEC8096DA}" type="datetimeFigureOut">
              <a:rPr lang="en-US" smtClean="0"/>
              <a:t>6/12/2021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574C9-392C-41E8-A8FF-5C30E3F18149}" type="slidenum">
              <a:rPr lang="en-US" smtClean="0"/>
              <a:t>‹#›</a:t>
            </a:fld>
            <a:endParaRPr lang="en-US"/>
          </a:p>
        </p:txBody>
      </p:sp>
    </p:spTree>
    <p:extLst>
      <p:ext uri="{BB962C8B-B14F-4D97-AF65-F5344CB8AC3E}">
        <p14:creationId xmlns:p14="http://schemas.microsoft.com/office/powerpoint/2010/main" val="4033519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908720"/>
            <a:ext cx="7772400" cy="1584176"/>
          </a:xfrm>
        </p:spPr>
        <p:txBody>
          <a:bodyPr>
            <a:normAutofit/>
          </a:bodyPr>
          <a:lstStyle/>
          <a:p>
            <a:pPr>
              <a:lnSpc>
                <a:spcPct val="115000"/>
              </a:lnSpc>
              <a:spcAft>
                <a:spcPts val="1000"/>
              </a:spcAft>
            </a:pPr>
            <a:r>
              <a:rPr lang="en-US" sz="4000" dirty="0">
                <a:solidFill>
                  <a:srgbClr val="FF0000"/>
                </a:solidFill>
                <a:ea typeface="Calibri"/>
                <a:cs typeface="Arial"/>
              </a:rPr>
              <a:t>(Thermal </a:t>
            </a:r>
            <a:r>
              <a:rPr lang="en-US" sz="4000" dirty="0" smtClean="0">
                <a:solidFill>
                  <a:srgbClr val="FF0000"/>
                </a:solidFill>
                <a:ea typeface="Calibri"/>
                <a:cs typeface="Arial"/>
              </a:rPr>
              <a:t>Pollution</a:t>
            </a:r>
            <a:r>
              <a:rPr lang="ar-SA" sz="4000" dirty="0">
                <a:solidFill>
                  <a:srgbClr val="FF0000"/>
                </a:solidFill>
                <a:ea typeface="Calibri"/>
                <a:cs typeface="Arial"/>
              </a:rPr>
              <a:t>‏</a:t>
            </a:r>
            <a:r>
              <a:rPr lang="en-US" sz="4000" dirty="0">
                <a:solidFill>
                  <a:srgbClr val="FF0000"/>
                </a:solidFill>
                <a:ea typeface="Calibri"/>
                <a:cs typeface="Arial"/>
              </a:rPr>
              <a:t>)</a:t>
            </a:r>
            <a:r>
              <a:rPr lang="en-US" sz="4000" dirty="0" smtClean="0">
                <a:solidFill>
                  <a:srgbClr val="FF0000"/>
                </a:solidFill>
                <a:effectLst/>
                <a:latin typeface="Arial"/>
                <a:ea typeface="Calibri"/>
                <a:cs typeface="Arial"/>
              </a:rPr>
              <a:t> </a:t>
            </a:r>
            <a:r>
              <a:rPr lang="ar-IQ" sz="4000" dirty="0">
                <a:solidFill>
                  <a:srgbClr val="FF0000"/>
                </a:solidFill>
                <a:ea typeface="Calibri"/>
                <a:cs typeface="Arial"/>
              </a:rPr>
              <a:t>ا</a:t>
            </a:r>
            <a:r>
              <a:rPr lang="ar-SA" sz="4000" dirty="0">
                <a:solidFill>
                  <a:srgbClr val="FF0000"/>
                </a:solidFill>
                <a:ea typeface="Calibri"/>
                <a:cs typeface="Arial"/>
              </a:rPr>
              <a:t>لتلوث الحراري</a:t>
            </a:r>
            <a:r>
              <a:rPr lang="en-US" sz="2800" dirty="0">
                <a:ea typeface="Calibri"/>
                <a:cs typeface="Arial"/>
              </a:rPr>
              <a:t/>
            </a:r>
            <a:br>
              <a:rPr lang="en-US" sz="2800" dirty="0">
                <a:ea typeface="Calibri"/>
                <a:cs typeface="Arial"/>
              </a:rPr>
            </a:br>
            <a:endParaRPr lang="en-US" dirty="0"/>
          </a:p>
        </p:txBody>
      </p:sp>
      <p:sp>
        <p:nvSpPr>
          <p:cNvPr id="3" name="عنوان فرعي 2"/>
          <p:cNvSpPr>
            <a:spLocks noGrp="1"/>
          </p:cNvSpPr>
          <p:nvPr>
            <p:ph type="subTitle" idx="1"/>
          </p:nvPr>
        </p:nvSpPr>
        <p:spPr>
          <a:xfrm>
            <a:off x="1115616" y="1700808"/>
            <a:ext cx="7128792" cy="4248472"/>
          </a:xfrm>
        </p:spPr>
        <p:txBody>
          <a:bodyPr>
            <a:noAutofit/>
          </a:bodyPr>
          <a:lstStyle/>
          <a:p>
            <a:pPr algn="just">
              <a:lnSpc>
                <a:spcPct val="150000"/>
              </a:lnSpc>
            </a:pPr>
            <a:r>
              <a:rPr lang="ar-SA" dirty="0">
                <a:solidFill>
                  <a:schemeClr val="tx1"/>
                </a:solidFill>
                <a:ea typeface="Calibri"/>
              </a:rPr>
              <a:t>هو إفساد البيئة المائية عند صب مخلفات المياه الحارة في الأنهار، أو البحيرات، أو البحار، أو أي مصدر مائي آخر. تعمل هذه المخلفات المائية الحارة على رفع درجة حرارة الماء فوق مستواها العادي، وبذلك يمكن أن تؤذي الحيوانات والنباتات التي تعيش في الماء.</a:t>
            </a:r>
            <a:endParaRPr lang="en-US" dirty="0">
              <a:solidFill>
                <a:schemeClr val="tx1"/>
              </a:solidFill>
            </a:endParaRPr>
          </a:p>
        </p:txBody>
      </p:sp>
    </p:spTree>
    <p:extLst>
      <p:ext uri="{BB962C8B-B14F-4D97-AF65-F5344CB8AC3E}">
        <p14:creationId xmlns:p14="http://schemas.microsoft.com/office/powerpoint/2010/main" val="83680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836712"/>
            <a:ext cx="7772400" cy="4500215"/>
          </a:xfrm>
        </p:spPr>
        <p:txBody>
          <a:bodyPr>
            <a:noAutofit/>
          </a:bodyPr>
          <a:lstStyle/>
          <a:p>
            <a:pPr algn="just"/>
            <a:r>
              <a:rPr lang="ar-SA" sz="3200" b="0" dirty="0">
                <a:ea typeface="Calibri"/>
                <a:cs typeface="Arial"/>
              </a:rPr>
              <a:t>فالمياه الدافئة قد تعوق نمو وتكاثر الأسماك، وتؤثر على مواردها الغذائية. وفي بعض الأحوال، قد تموت الأسماك، بسبب الارتفاع المفاجئ والسريع في درجة الحرارة، الناتج عن صب مخلفات المياه الحارة ؛ وتتعرض المصادر المائية إلى تغيير مفاجئ في درجات حرارتها نتيجة قيام بعض الصناعات وبالأخص صناعات توليد الطاقة الكهربائية والصناعات النفطية بطرح المياه الساخنة إلى هذه المصادر حيث تسحب هذه الصناعات كميات كبيرة من مياه المصدر المائي لأغراض التبريد ويعود معظم هذه المياه إلى المصدر المائي بعد أن يسخن. </a:t>
            </a:r>
            <a:endParaRPr lang="en-US" sz="3200" b="0" dirty="0"/>
          </a:p>
        </p:txBody>
      </p:sp>
    </p:spTree>
    <p:extLst>
      <p:ext uri="{BB962C8B-B14F-4D97-AF65-F5344CB8AC3E}">
        <p14:creationId xmlns:p14="http://schemas.microsoft.com/office/powerpoint/2010/main" val="379909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412775"/>
            <a:ext cx="7772400" cy="3960441"/>
          </a:xfrm>
        </p:spPr>
        <p:txBody>
          <a:bodyPr>
            <a:normAutofit fontScale="90000"/>
          </a:bodyPr>
          <a:lstStyle/>
          <a:p>
            <a:pPr algn="just">
              <a:lnSpc>
                <a:spcPct val="150000"/>
              </a:lnSpc>
            </a:pPr>
            <a:r>
              <a:rPr lang="ar-SA" sz="3200" b="0" dirty="0">
                <a:ea typeface="Calibri"/>
                <a:cs typeface="Arial"/>
              </a:rPr>
              <a:t>ونظرًا لضخامة كمية المياه الساخنة المصروفة فإنها تؤدي إلى رفع درجة حرارة المصدر المائي بضع درجات مسببة بذلك خللا في التركيبة الحياتية والطبيعية للمصدر </a:t>
            </a:r>
            <a:r>
              <a:rPr lang="ar-SA" sz="3200" b="0" dirty="0" smtClean="0">
                <a:ea typeface="Calibri"/>
                <a:cs typeface="Arial"/>
              </a:rPr>
              <a:t>المائي </a:t>
            </a:r>
            <a:r>
              <a:rPr lang="ar-SA" sz="3200" b="0" dirty="0">
                <a:ea typeface="Calibri"/>
                <a:cs typeface="Arial"/>
              </a:rPr>
              <a:t>ويؤدي رفع درجة حرارة المصدر المائي إلى </a:t>
            </a:r>
            <a:r>
              <a:rPr lang="ar-SA" sz="3200" b="0" dirty="0">
                <a:solidFill>
                  <a:schemeClr val="accent6">
                    <a:lumMod val="75000"/>
                  </a:schemeClr>
                </a:solidFill>
                <a:ea typeface="Calibri"/>
                <a:cs typeface="Arial"/>
              </a:rPr>
              <a:t>تغيير الخصائص الطبيعية والكيميائية للماء كما تؤثر درجات الحرارة المرتفعة على الأنشطة البيولوجية للأحياء المائية</a:t>
            </a:r>
            <a:endParaRPr lang="en-US" sz="3200" b="0" dirty="0">
              <a:solidFill>
                <a:schemeClr val="accent6">
                  <a:lumMod val="75000"/>
                </a:schemeClr>
              </a:solidFill>
            </a:endParaRPr>
          </a:p>
        </p:txBody>
      </p:sp>
    </p:spTree>
    <p:extLst>
      <p:ext uri="{BB962C8B-B14F-4D97-AF65-F5344CB8AC3E}">
        <p14:creationId xmlns:p14="http://schemas.microsoft.com/office/powerpoint/2010/main" val="393779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260648"/>
            <a:ext cx="7772400" cy="720081"/>
          </a:xfrm>
        </p:spPr>
        <p:txBody>
          <a:bodyPr>
            <a:noAutofit/>
          </a:bodyPr>
          <a:lstStyle/>
          <a:p>
            <a:r>
              <a:rPr lang="en-US" sz="3200" dirty="0" smtClean="0">
                <a:solidFill>
                  <a:schemeClr val="accent6">
                    <a:lumMod val="75000"/>
                  </a:schemeClr>
                </a:solidFill>
              </a:rPr>
              <a:t>The Sources of Thermal </a:t>
            </a:r>
            <a:r>
              <a:rPr lang="en-US" sz="3200" dirty="0">
                <a:solidFill>
                  <a:schemeClr val="accent6">
                    <a:lumMod val="75000"/>
                  </a:schemeClr>
                </a:solidFill>
              </a:rPr>
              <a:t>P</a:t>
            </a:r>
            <a:r>
              <a:rPr lang="en-US" sz="3200" dirty="0" smtClean="0">
                <a:solidFill>
                  <a:schemeClr val="accent6">
                    <a:lumMod val="75000"/>
                  </a:schemeClr>
                </a:solidFill>
              </a:rPr>
              <a:t>ollution</a:t>
            </a:r>
            <a:r>
              <a:rPr lang="ar-IQ" sz="3200" dirty="0" smtClean="0">
                <a:solidFill>
                  <a:schemeClr val="accent6">
                    <a:lumMod val="75000"/>
                  </a:schemeClr>
                </a:solidFill>
              </a:rPr>
              <a:t/>
            </a:r>
            <a:br>
              <a:rPr lang="ar-IQ" sz="3200" dirty="0" smtClean="0">
                <a:solidFill>
                  <a:schemeClr val="accent6">
                    <a:lumMod val="75000"/>
                  </a:schemeClr>
                </a:solidFill>
              </a:rPr>
            </a:br>
            <a:r>
              <a:rPr lang="ar-IQ" sz="3200" dirty="0" smtClean="0">
                <a:solidFill>
                  <a:schemeClr val="accent6">
                    <a:lumMod val="75000"/>
                  </a:schemeClr>
                </a:solidFill>
              </a:rPr>
              <a:t>مصادر التلوث الحراري</a:t>
            </a:r>
            <a:endParaRPr lang="en-US" sz="3200" dirty="0"/>
          </a:p>
        </p:txBody>
      </p:sp>
      <p:sp>
        <p:nvSpPr>
          <p:cNvPr id="3" name="عنوان فرعي 2"/>
          <p:cNvSpPr>
            <a:spLocks noGrp="1"/>
          </p:cNvSpPr>
          <p:nvPr>
            <p:ph type="subTitle" idx="1"/>
          </p:nvPr>
        </p:nvSpPr>
        <p:spPr>
          <a:xfrm>
            <a:off x="251520" y="1052736"/>
            <a:ext cx="8784976" cy="5544616"/>
          </a:xfrm>
        </p:spPr>
        <p:txBody>
          <a:bodyPr>
            <a:noAutofit/>
          </a:bodyPr>
          <a:lstStyle/>
          <a:p>
            <a:pPr rtl="1"/>
            <a:r>
              <a:rPr lang="ar-IQ" dirty="0">
                <a:solidFill>
                  <a:schemeClr val="tx1"/>
                </a:solidFill>
              </a:rPr>
              <a:t>• العمليات الطبيعية : الثوران البركاني أو الأنشطة الحرارية الأرضية تحت المحيط أو الأرض يمكن أن تزيد من التلوث الحراري. </a:t>
            </a:r>
            <a:endParaRPr lang="en-US" dirty="0">
              <a:solidFill>
                <a:schemeClr val="tx1"/>
              </a:solidFill>
            </a:endParaRPr>
          </a:p>
          <a:p>
            <a:r>
              <a:rPr lang="ar-IQ" dirty="0">
                <a:solidFill>
                  <a:schemeClr val="tx1"/>
                </a:solidFill>
              </a:rPr>
              <a:t>• الحمم البركانية (الصخور المنصهرة) يمكن أن تؤدي إلى ارتفاع حاد في درجة حرارة الماء.    </a:t>
            </a:r>
            <a:endParaRPr lang="en-US" dirty="0">
              <a:solidFill>
                <a:schemeClr val="tx1"/>
              </a:solidFill>
            </a:endParaRPr>
          </a:p>
          <a:p>
            <a:r>
              <a:rPr lang="ar-IQ" dirty="0">
                <a:solidFill>
                  <a:schemeClr val="tx1"/>
                </a:solidFill>
              </a:rPr>
              <a:t>•ازالة الغابات: تبقى الجداول والبحيرات الصغيرة باردة بشكل طبيعي بواسطة الأشجار والنباتات الطويلة الأخرى التي تحجب ضوء الشمس.</a:t>
            </a:r>
            <a:endParaRPr lang="en-US" dirty="0">
              <a:solidFill>
                <a:schemeClr val="tx1"/>
              </a:solidFill>
            </a:endParaRPr>
          </a:p>
          <a:p>
            <a:r>
              <a:rPr lang="ar-IQ" dirty="0">
                <a:solidFill>
                  <a:schemeClr val="tx1"/>
                </a:solidFill>
              </a:rPr>
              <a:t> • في حالة عدم وجود الأشجار، تتعرض المسطحات المائية لمزيد من أشعة الشمس وتمتص الحرارة ، مما يرفع درجة الحرارة الطبيعية للماء.</a:t>
            </a:r>
            <a:endParaRPr lang="en-US" dirty="0">
              <a:solidFill>
                <a:schemeClr val="tx1"/>
              </a:solidFill>
            </a:endParaRPr>
          </a:p>
          <a:p>
            <a:pPr algn="r"/>
            <a:endParaRPr lang="en-US" dirty="0"/>
          </a:p>
        </p:txBody>
      </p:sp>
    </p:spTree>
    <p:extLst>
      <p:ext uri="{BB962C8B-B14F-4D97-AF65-F5344CB8AC3E}">
        <p14:creationId xmlns:p14="http://schemas.microsoft.com/office/powerpoint/2010/main" val="262134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548680"/>
            <a:ext cx="7776864" cy="5184576"/>
          </a:xfrm>
        </p:spPr>
        <p:txBody>
          <a:bodyPr>
            <a:noAutofit/>
          </a:bodyPr>
          <a:lstStyle/>
          <a:p>
            <a:pPr rtl="1"/>
            <a:r>
              <a:rPr lang="ar-IQ" dirty="0">
                <a:solidFill>
                  <a:schemeClr val="tx1"/>
                </a:solidFill>
              </a:rPr>
              <a:t>• مياه الصرف الصحي التي تدخل المسطحات المائية بأقل معالجة أو بدون معالجة سيكون لها درجة حرارة </a:t>
            </a:r>
            <a:r>
              <a:rPr lang="ar-IQ" dirty="0" smtClean="0">
                <a:solidFill>
                  <a:schemeClr val="tx1"/>
                </a:solidFill>
              </a:rPr>
              <a:t>عضوية أعلى </a:t>
            </a:r>
            <a:r>
              <a:rPr lang="ar-IQ" dirty="0">
                <a:solidFill>
                  <a:schemeClr val="tx1"/>
                </a:solidFill>
              </a:rPr>
              <a:t>، وهذا يمكن أن يغير درجة حرارة المياه المستقبلة. </a:t>
            </a:r>
            <a:endParaRPr lang="en-US" dirty="0">
              <a:solidFill>
                <a:schemeClr val="tx1"/>
              </a:solidFill>
            </a:endParaRPr>
          </a:p>
          <a:p>
            <a:r>
              <a:rPr lang="ar-IQ" dirty="0">
                <a:solidFill>
                  <a:schemeClr val="tx1"/>
                </a:solidFill>
              </a:rPr>
              <a:t>• مصانع الإنتاج والتصنيع : تستخدم محطات الطاقة التي تعمل بالفحم ، ومحطات الغاز الطبيعي ، والمنسوجات ، وصناعات الورق ، وما إلى ذلك ، كمية هائلة من المياه كعامل تبريد في خفض درجة حرارة الآلات مثل المولدات والمحركات الحرارية. </a:t>
            </a:r>
            <a:endParaRPr lang="en-US" dirty="0">
              <a:solidFill>
                <a:schemeClr val="tx1"/>
              </a:solidFill>
            </a:endParaRPr>
          </a:p>
          <a:p>
            <a:r>
              <a:rPr lang="ar-IQ" dirty="0">
                <a:solidFill>
                  <a:schemeClr val="tx1"/>
                </a:solidFill>
              </a:rPr>
              <a:t>• يتم بعد ذلك إطلاق الماء الساخن مرة أخرى إلى المصدر الذي يكون إما نهرًا أو محيطًا ، وفي معظم الحالات يسبب اضطرابًا في التوازن الحراري . ومن الامثلة على ذلك </a:t>
            </a:r>
            <a:endParaRPr lang="en-US" dirty="0">
              <a:solidFill>
                <a:schemeClr val="tx1"/>
              </a:solidFill>
            </a:endParaRPr>
          </a:p>
          <a:p>
            <a:pPr algn="r">
              <a:lnSpc>
                <a:spcPct val="170000"/>
              </a:lnSpc>
            </a:pPr>
            <a:endParaRPr lang="en-US" sz="2000" b="1" dirty="0">
              <a:solidFill>
                <a:schemeClr val="tx1"/>
              </a:solidFill>
            </a:endParaRPr>
          </a:p>
        </p:txBody>
      </p:sp>
    </p:spTree>
    <p:extLst>
      <p:ext uri="{BB962C8B-B14F-4D97-AF65-F5344CB8AC3E}">
        <p14:creationId xmlns:p14="http://schemas.microsoft.com/office/powerpoint/2010/main" val="150130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1080119"/>
          </a:xfrm>
        </p:spPr>
        <p:txBody>
          <a:bodyPr>
            <a:normAutofit/>
          </a:bodyPr>
          <a:lstStyle/>
          <a:p>
            <a:r>
              <a:rPr lang="en-US" sz="2800" dirty="0">
                <a:solidFill>
                  <a:srgbClr val="FF0000"/>
                </a:solidFill>
                <a:cs typeface="+mn-cs"/>
              </a:rPr>
              <a:t>Electric </a:t>
            </a:r>
            <a:r>
              <a:rPr lang="en-US" sz="2800" dirty="0" smtClean="0">
                <a:solidFill>
                  <a:srgbClr val="FF0000"/>
                </a:solidFill>
                <a:cs typeface="+mn-cs"/>
              </a:rPr>
              <a:t>Power </a:t>
            </a:r>
            <a:r>
              <a:rPr lang="en-US" sz="2800" dirty="0">
                <a:solidFill>
                  <a:srgbClr val="FF0000"/>
                </a:solidFill>
                <a:cs typeface="+mn-cs"/>
              </a:rPr>
              <a:t>P</a:t>
            </a:r>
            <a:r>
              <a:rPr lang="en-US" sz="2800" dirty="0" smtClean="0">
                <a:solidFill>
                  <a:srgbClr val="FF0000"/>
                </a:solidFill>
                <a:cs typeface="+mn-cs"/>
              </a:rPr>
              <a:t>lants</a:t>
            </a:r>
            <a:r>
              <a:rPr lang="en-US" sz="3200" dirty="0" smtClean="0">
                <a:solidFill>
                  <a:srgbClr val="FF0000"/>
                </a:solidFill>
                <a:cs typeface="+mn-cs"/>
              </a:rPr>
              <a:t>  </a:t>
            </a:r>
            <a:r>
              <a:rPr lang="ar-SA" sz="3200" dirty="0" smtClean="0">
                <a:solidFill>
                  <a:srgbClr val="FF0000"/>
                </a:solidFill>
                <a:cs typeface="+mn-cs"/>
              </a:rPr>
              <a:t> </a:t>
            </a:r>
            <a:r>
              <a:rPr lang="ar-SA" sz="2800" dirty="0">
                <a:solidFill>
                  <a:srgbClr val="FF0000"/>
                </a:solidFill>
                <a:cs typeface="+mn-cs"/>
              </a:rPr>
              <a:t>محطات توليد الطاقة الكهربائية</a:t>
            </a:r>
            <a:r>
              <a:rPr lang="en-US" sz="2800" dirty="0">
                <a:solidFill>
                  <a:srgbClr val="FF0000"/>
                </a:solidFill>
                <a:cs typeface="+mn-cs"/>
              </a:rPr>
              <a:t>:</a:t>
            </a:r>
            <a:r>
              <a:rPr lang="ar-SA" sz="2800" dirty="0">
                <a:solidFill>
                  <a:srgbClr val="FF0000"/>
                </a:solidFill>
                <a:cs typeface="+mn-cs"/>
              </a:rPr>
              <a:t>اولا </a:t>
            </a:r>
            <a:endParaRPr lang="en-US" sz="2800" dirty="0">
              <a:solidFill>
                <a:srgbClr val="FF0000"/>
              </a:solidFill>
              <a:cs typeface="+mn-cs"/>
            </a:endParaRPr>
          </a:p>
        </p:txBody>
      </p:sp>
      <p:sp>
        <p:nvSpPr>
          <p:cNvPr id="3" name="عنوان فرعي 2"/>
          <p:cNvSpPr>
            <a:spLocks noGrp="1"/>
          </p:cNvSpPr>
          <p:nvPr>
            <p:ph type="subTitle" idx="1"/>
          </p:nvPr>
        </p:nvSpPr>
        <p:spPr>
          <a:xfrm>
            <a:off x="971600" y="1700808"/>
            <a:ext cx="7480920" cy="3937992"/>
          </a:xfrm>
        </p:spPr>
        <p:txBody>
          <a:bodyPr/>
          <a:lstStyle/>
          <a:p>
            <a:pPr algn="just"/>
            <a:r>
              <a:rPr lang="ar-SA" dirty="0">
                <a:solidFill>
                  <a:schemeClr val="tx1"/>
                </a:solidFill>
              </a:rPr>
              <a:t>تنشأ هذه المحطات على مقربة من الموارد المائية وذلك لعظم كميات المياه التي تحتاجها هذه المحطات للتبريد. ويتم استخدام مياه البحر بجميع المبادلات الحرارية لغرض تكثيف البخار بالمحطات البخارية ولأغراض التبريد بالمحطات البخارية والغازية وتكتسب هذه المياه الداخلة في عملية التبريد درجة حرارة عالية عند خروجها وتصرف إلى البحر وهذا يسبب ظاهرة التلوث الحراري.</a:t>
            </a:r>
            <a:endParaRPr lang="en-US" dirty="0">
              <a:solidFill>
                <a:schemeClr val="tx1"/>
              </a:solidFill>
            </a:endParaRPr>
          </a:p>
        </p:txBody>
      </p:sp>
    </p:spTree>
    <p:extLst>
      <p:ext uri="{BB962C8B-B14F-4D97-AF65-F5344CB8AC3E}">
        <p14:creationId xmlns:p14="http://schemas.microsoft.com/office/powerpoint/2010/main" val="95409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260649"/>
            <a:ext cx="8206680" cy="1296144"/>
          </a:xfrm>
        </p:spPr>
        <p:txBody>
          <a:bodyPr>
            <a:normAutofit/>
          </a:bodyPr>
          <a:lstStyle/>
          <a:p>
            <a:pPr algn="r"/>
            <a:r>
              <a:rPr lang="en-US" sz="2900" dirty="0">
                <a:solidFill>
                  <a:srgbClr val="FF0000"/>
                </a:solidFill>
              </a:rPr>
              <a:t>O</a:t>
            </a:r>
            <a:r>
              <a:rPr lang="en-US" sz="2800" dirty="0">
                <a:solidFill>
                  <a:srgbClr val="FF0000"/>
                </a:solidFill>
              </a:rPr>
              <a:t>il Industries and Refineries </a:t>
            </a:r>
            <a:r>
              <a:rPr lang="ar-SA" sz="2800" dirty="0">
                <a:solidFill>
                  <a:srgbClr val="FF0000"/>
                </a:solidFill>
              </a:rPr>
              <a:t>الصناعات النفطية والمصافي </a:t>
            </a:r>
            <a:r>
              <a:rPr lang="en-US" sz="2800" dirty="0">
                <a:solidFill>
                  <a:srgbClr val="FF0000"/>
                </a:solidFill>
              </a:rPr>
              <a:t> :</a:t>
            </a:r>
            <a:r>
              <a:rPr lang="ar-SA" sz="2800" dirty="0">
                <a:solidFill>
                  <a:srgbClr val="FF0000"/>
                </a:solidFill>
              </a:rPr>
              <a:t>ثانيا</a:t>
            </a:r>
            <a:r>
              <a:rPr lang="en-US" sz="4000" dirty="0">
                <a:solidFill>
                  <a:srgbClr val="FF0000"/>
                </a:solidFill>
              </a:rPr>
              <a:t/>
            </a:r>
            <a:br>
              <a:rPr lang="en-US" sz="4000" dirty="0">
                <a:solidFill>
                  <a:srgbClr val="FF0000"/>
                </a:solidFill>
              </a:rPr>
            </a:br>
            <a:endParaRPr lang="en-US" dirty="0">
              <a:solidFill>
                <a:srgbClr val="FF0000"/>
              </a:solidFill>
            </a:endParaRPr>
          </a:p>
        </p:txBody>
      </p:sp>
      <p:sp>
        <p:nvSpPr>
          <p:cNvPr id="3" name="عنوان فرعي 2"/>
          <p:cNvSpPr>
            <a:spLocks noGrp="1"/>
          </p:cNvSpPr>
          <p:nvPr>
            <p:ph type="subTitle" idx="1"/>
          </p:nvPr>
        </p:nvSpPr>
        <p:spPr>
          <a:xfrm>
            <a:off x="827584" y="1135826"/>
            <a:ext cx="7488832" cy="4502974"/>
          </a:xfrm>
        </p:spPr>
        <p:txBody>
          <a:bodyPr>
            <a:noAutofit/>
          </a:bodyPr>
          <a:lstStyle/>
          <a:p>
            <a:pPr algn="just"/>
            <a:r>
              <a:rPr lang="ar-SA" dirty="0">
                <a:solidFill>
                  <a:schemeClr val="tx1"/>
                </a:solidFill>
              </a:rPr>
              <a:t>تستخدم المصافي النفطية كميات كبيرة من المياه في التبريد والعمليات الصناعية المختلفة وعلى الأخص بالنسبة للمصافي الواقعة على شواطئ البحر حيث تؤدى هذه المياه إلى خفض كميات الأوكسجين الذائب مما يسبب خللا في الأحياء المائية الدقيقة إضافة إلى ذلك أن المياه الراجعة إلى المصدر المائي تحتوي على زيوت وشحوم وهذا بدوره يؤدي إلى تلوث شواطئ البحر بالزيت .</a:t>
            </a:r>
            <a:endParaRPr lang="en-US" dirty="0">
              <a:solidFill>
                <a:schemeClr val="tx1"/>
              </a:solidFill>
            </a:endParaRPr>
          </a:p>
        </p:txBody>
      </p:sp>
      <p:sp>
        <p:nvSpPr>
          <p:cNvPr id="4" name="مربع نص 3"/>
          <p:cNvSpPr txBox="1"/>
          <p:nvPr/>
        </p:nvSpPr>
        <p:spPr>
          <a:xfrm>
            <a:off x="827584" y="766494"/>
            <a:ext cx="727280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091587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908720"/>
            <a:ext cx="7272808" cy="4730080"/>
          </a:xfrm>
        </p:spPr>
        <p:txBody>
          <a:bodyPr/>
          <a:lstStyle/>
          <a:p>
            <a:pPr algn="just">
              <a:lnSpc>
                <a:spcPct val="150000"/>
              </a:lnSpc>
            </a:pPr>
            <a:r>
              <a:rPr lang="ar-SA" dirty="0">
                <a:solidFill>
                  <a:schemeClr val="tx1"/>
                </a:solidFill>
              </a:rPr>
              <a:t>يؤدي تلوث البحار والمحيطات </a:t>
            </a:r>
            <a:r>
              <a:rPr lang="ar-SA" dirty="0" smtClean="0">
                <a:solidFill>
                  <a:schemeClr val="tx1"/>
                </a:solidFill>
              </a:rPr>
              <a:t>بالنفط</a:t>
            </a:r>
            <a:r>
              <a:rPr lang="ar-IQ" dirty="0" smtClean="0">
                <a:solidFill>
                  <a:schemeClr val="tx1"/>
                </a:solidFill>
              </a:rPr>
              <a:t> </a:t>
            </a:r>
            <a:r>
              <a:rPr lang="ar-SA" dirty="0" smtClean="0">
                <a:solidFill>
                  <a:schemeClr val="tx1"/>
                </a:solidFill>
              </a:rPr>
              <a:t>إلى </a:t>
            </a:r>
            <a:r>
              <a:rPr lang="ar-SA" dirty="0">
                <a:solidFill>
                  <a:schemeClr val="tx1"/>
                </a:solidFill>
              </a:rPr>
              <a:t>مجموعة كوارث حقيقية في غاية الخطورة فمنها </a:t>
            </a:r>
            <a:r>
              <a:rPr lang="ar-SA" dirty="0" smtClean="0">
                <a:solidFill>
                  <a:schemeClr val="tx1"/>
                </a:solidFill>
              </a:rPr>
              <a:t>ما</a:t>
            </a:r>
            <a:r>
              <a:rPr lang="ar-IQ" dirty="0" smtClean="0">
                <a:solidFill>
                  <a:schemeClr val="tx1"/>
                </a:solidFill>
              </a:rPr>
              <a:t> </a:t>
            </a:r>
            <a:r>
              <a:rPr lang="ar-SA" dirty="0" smtClean="0">
                <a:solidFill>
                  <a:schemeClr val="tx1"/>
                </a:solidFill>
              </a:rPr>
              <a:t>يمكن</a:t>
            </a:r>
            <a:r>
              <a:rPr lang="ar-SA" dirty="0">
                <a:solidFill>
                  <a:schemeClr val="tx1"/>
                </a:solidFill>
              </a:rPr>
              <a:t>  ملاحظته وحصره والسيطرة عليه منذ بداية التلوث وخلال عدة أيام وإلى شهور ومنها </a:t>
            </a:r>
            <a:r>
              <a:rPr lang="ar-SA" dirty="0" smtClean="0">
                <a:solidFill>
                  <a:schemeClr val="tx1"/>
                </a:solidFill>
              </a:rPr>
              <a:t>لا</a:t>
            </a:r>
            <a:r>
              <a:rPr lang="ar-IQ" dirty="0" smtClean="0">
                <a:solidFill>
                  <a:schemeClr val="tx1"/>
                </a:solidFill>
              </a:rPr>
              <a:t> </a:t>
            </a:r>
            <a:r>
              <a:rPr lang="ar-SA" dirty="0" smtClean="0">
                <a:solidFill>
                  <a:schemeClr val="tx1"/>
                </a:solidFill>
              </a:rPr>
              <a:t>يمكن </a:t>
            </a:r>
            <a:r>
              <a:rPr lang="ar-SA" dirty="0">
                <a:solidFill>
                  <a:schemeClr val="tx1"/>
                </a:solidFill>
              </a:rPr>
              <a:t>حصره والسيطرة عليه لأن أثاره الخطيرة لا تظهر إلا بعد عدة سنوات </a:t>
            </a:r>
            <a:r>
              <a:rPr lang="ar-SA" dirty="0" smtClean="0">
                <a:solidFill>
                  <a:schemeClr val="tx1"/>
                </a:solidFill>
              </a:rPr>
              <a:t>ولا</a:t>
            </a:r>
            <a:r>
              <a:rPr lang="ar-IQ" dirty="0" smtClean="0">
                <a:solidFill>
                  <a:schemeClr val="tx1"/>
                </a:solidFill>
              </a:rPr>
              <a:t> </a:t>
            </a:r>
            <a:r>
              <a:rPr lang="ar-SA" dirty="0" smtClean="0">
                <a:solidFill>
                  <a:schemeClr val="tx1"/>
                </a:solidFill>
              </a:rPr>
              <a:t>يمكننا </a:t>
            </a:r>
            <a:r>
              <a:rPr lang="ar-SA" dirty="0">
                <a:solidFill>
                  <a:schemeClr val="tx1"/>
                </a:solidFill>
              </a:rPr>
              <a:t>السيطرة </a:t>
            </a:r>
            <a:r>
              <a:rPr lang="ar-SA" dirty="0" smtClean="0">
                <a:solidFill>
                  <a:schemeClr val="tx1"/>
                </a:solidFill>
              </a:rPr>
              <a:t>عليها</a:t>
            </a:r>
            <a:endParaRPr lang="en-US" dirty="0"/>
          </a:p>
        </p:txBody>
      </p:sp>
    </p:spTree>
    <p:extLst>
      <p:ext uri="{BB962C8B-B14F-4D97-AF65-F5344CB8AC3E}">
        <p14:creationId xmlns:p14="http://schemas.microsoft.com/office/powerpoint/2010/main" val="1500165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476672"/>
            <a:ext cx="8424936" cy="792088"/>
          </a:xfrm>
        </p:spPr>
        <p:txBody>
          <a:bodyPr>
            <a:noAutofit/>
          </a:bodyPr>
          <a:lstStyle/>
          <a:p>
            <a:pPr algn="r"/>
            <a:r>
              <a:rPr lang="en-US" sz="3200" dirty="0">
                <a:solidFill>
                  <a:srgbClr val="FF0000"/>
                </a:solidFill>
              </a:rPr>
              <a:t>I</a:t>
            </a:r>
            <a:r>
              <a:rPr lang="en-US" sz="3200" dirty="0" smtClean="0">
                <a:solidFill>
                  <a:srgbClr val="FF0000"/>
                </a:solidFill>
              </a:rPr>
              <a:t>ron </a:t>
            </a:r>
            <a:r>
              <a:rPr lang="en-US" sz="3200" dirty="0">
                <a:solidFill>
                  <a:srgbClr val="FF0000"/>
                </a:solidFill>
              </a:rPr>
              <a:t>and </a:t>
            </a:r>
            <a:r>
              <a:rPr lang="en-US" sz="3200" dirty="0" smtClean="0">
                <a:solidFill>
                  <a:srgbClr val="FF0000"/>
                </a:solidFill>
              </a:rPr>
              <a:t>Steel </a:t>
            </a:r>
            <a:r>
              <a:rPr lang="en-US" sz="3200" dirty="0">
                <a:solidFill>
                  <a:srgbClr val="FF0000"/>
                </a:solidFill>
              </a:rPr>
              <a:t>I</a:t>
            </a:r>
            <a:r>
              <a:rPr lang="en-US" sz="3200" dirty="0" smtClean="0">
                <a:solidFill>
                  <a:srgbClr val="FF0000"/>
                </a:solidFill>
              </a:rPr>
              <a:t>ndustry   </a:t>
            </a:r>
            <a:r>
              <a:rPr lang="ar-SA" sz="3200" dirty="0" smtClean="0">
                <a:solidFill>
                  <a:srgbClr val="FF0000"/>
                </a:solidFill>
              </a:rPr>
              <a:t>صناعة </a:t>
            </a:r>
            <a:r>
              <a:rPr lang="ar-SA" sz="3200" dirty="0">
                <a:solidFill>
                  <a:srgbClr val="FF0000"/>
                </a:solidFill>
              </a:rPr>
              <a:t>الحديد والصلب</a:t>
            </a:r>
            <a:r>
              <a:rPr lang="en-US" sz="3200" dirty="0">
                <a:solidFill>
                  <a:schemeClr val="accent6"/>
                </a:solidFill>
              </a:rPr>
              <a:t> </a:t>
            </a:r>
            <a:r>
              <a:rPr lang="en-US" sz="3200" dirty="0">
                <a:solidFill>
                  <a:srgbClr val="FF0000"/>
                </a:solidFill>
              </a:rPr>
              <a:t>:</a:t>
            </a:r>
            <a:r>
              <a:rPr lang="ar-SA" sz="3200" dirty="0">
                <a:solidFill>
                  <a:srgbClr val="FF0000"/>
                </a:solidFill>
              </a:rPr>
              <a:t>ثالثا</a:t>
            </a:r>
            <a:r>
              <a:rPr lang="en-US" sz="3200" dirty="0">
                <a:solidFill>
                  <a:schemeClr val="accent6"/>
                </a:solidFill>
              </a:rPr>
              <a:t/>
            </a:r>
            <a:br>
              <a:rPr lang="en-US" sz="3200" dirty="0">
                <a:solidFill>
                  <a:schemeClr val="accent6"/>
                </a:solidFill>
              </a:rPr>
            </a:br>
            <a:endParaRPr lang="en-US" sz="3200" dirty="0">
              <a:solidFill>
                <a:schemeClr val="accent6"/>
              </a:solidFill>
            </a:endParaRPr>
          </a:p>
        </p:txBody>
      </p:sp>
      <p:sp>
        <p:nvSpPr>
          <p:cNvPr id="3" name="عنوان فرعي 2"/>
          <p:cNvSpPr>
            <a:spLocks noGrp="1"/>
          </p:cNvSpPr>
          <p:nvPr>
            <p:ph type="subTitle" idx="1"/>
          </p:nvPr>
        </p:nvSpPr>
        <p:spPr>
          <a:xfrm>
            <a:off x="1043608" y="1412776"/>
            <a:ext cx="7200800" cy="4010000"/>
          </a:xfrm>
        </p:spPr>
        <p:txBody>
          <a:bodyPr>
            <a:normAutofit fontScale="92500" lnSpcReduction="10000"/>
          </a:bodyPr>
          <a:lstStyle/>
          <a:p>
            <a:pPr algn="just">
              <a:lnSpc>
                <a:spcPct val="150000"/>
              </a:lnSpc>
            </a:pPr>
            <a:r>
              <a:rPr lang="ar-SA" dirty="0">
                <a:solidFill>
                  <a:schemeClr val="tx1"/>
                </a:solidFill>
              </a:rPr>
              <a:t>صناعة الحديد والصلب من أكثر الصناعات استهلاكاً للطاقة وبالتالي من أكثرها تلويثاً للبيئة. ونظرًا للاستخدام الضروري للمياه في صناعة الحديد والصلب ينتج تلوث للمياه وإحداث ضرر على البيئة وتظهر مؤشرات التلوث المتمثلة في الحرارة </a:t>
            </a:r>
            <a:r>
              <a:rPr lang="ar-SA" dirty="0" smtClean="0">
                <a:solidFill>
                  <a:schemeClr val="tx1"/>
                </a:solidFill>
              </a:rPr>
              <a:t>والزيوت </a:t>
            </a:r>
            <a:r>
              <a:rPr lang="ar-SA" dirty="0">
                <a:solidFill>
                  <a:schemeClr val="tx1"/>
                </a:solidFill>
              </a:rPr>
              <a:t>كذلك بعض المعادن الثقيلة وعسر الماء وغيرها من مؤثرات التلوث.</a:t>
            </a:r>
            <a:endParaRPr lang="en-US" dirty="0">
              <a:solidFill>
                <a:schemeClr val="tx1"/>
              </a:solidFill>
            </a:endParaRPr>
          </a:p>
        </p:txBody>
      </p:sp>
    </p:spTree>
    <p:extLst>
      <p:ext uri="{BB962C8B-B14F-4D97-AF65-F5344CB8AC3E}">
        <p14:creationId xmlns:p14="http://schemas.microsoft.com/office/powerpoint/2010/main" val="13494463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583</Words>
  <Application>Microsoft Office PowerPoint</Application>
  <PresentationFormat>عرض على الشاشة (3:4)‏</PresentationFormat>
  <Paragraphs>19</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(Thermal Pollution‏) التلوث الحراري </vt:lpstr>
      <vt:lpstr>فالمياه الدافئة قد تعوق نمو وتكاثر الأسماك، وتؤثر على مواردها الغذائية. وفي بعض الأحوال، قد تموت الأسماك، بسبب الارتفاع المفاجئ والسريع في درجة الحرارة، الناتج عن صب مخلفات المياه الحارة ؛ وتتعرض المصادر المائية إلى تغيير مفاجئ في درجات حرارتها نتيجة قيام بعض الصناعات وبالأخص صناعات توليد الطاقة الكهربائية والصناعات النفطية بطرح المياه الساخنة إلى هذه المصادر حيث تسحب هذه الصناعات كميات كبيرة من مياه المصدر المائي لأغراض التبريد ويعود معظم هذه المياه إلى المصدر المائي بعد أن يسخن. </vt:lpstr>
      <vt:lpstr>ونظرًا لضخامة كمية المياه الساخنة المصروفة فإنها تؤدي إلى رفع درجة حرارة المصدر المائي بضع درجات مسببة بذلك خللا في التركيبة الحياتية والطبيعية للمصدر المائي ويؤدي رفع درجة حرارة المصدر المائي إلى تغيير الخصائص الطبيعية والكيميائية للماء كما تؤثر درجات الحرارة المرتفعة على الأنشطة البيولوجية للأحياء المائية</vt:lpstr>
      <vt:lpstr>The Sources of Thermal Pollution مصادر التلوث الحراري</vt:lpstr>
      <vt:lpstr>عرض تقديمي في PowerPoint</vt:lpstr>
      <vt:lpstr>Electric Power Plants   محطات توليد الطاقة الكهربائية:اولا </vt:lpstr>
      <vt:lpstr>Oil Industries and Refineries الصناعات النفطية والمصافي  :ثانيا </vt:lpstr>
      <vt:lpstr>عرض تقديمي في PowerPoint</vt:lpstr>
      <vt:lpstr>Iron and Steel Industry   صناعة الحديد والصلب :ثالثا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pollution‏) التلوث الحراري</dc:title>
  <dc:creator>Maher</dc:creator>
  <cp:lastModifiedBy>Maher</cp:lastModifiedBy>
  <cp:revision>18</cp:revision>
  <dcterms:created xsi:type="dcterms:W3CDTF">2021-06-09T11:04:49Z</dcterms:created>
  <dcterms:modified xsi:type="dcterms:W3CDTF">2021-06-12T11:28:25Z</dcterms:modified>
</cp:coreProperties>
</file>